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1680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Book Antiqua"/>
              </a:rPr>
              <a:t>Херсонський державний університет</a:t>
            </a:r>
            <a:r>
              <a:rPr sz="2200" dirty="0"/>
              <a:t/>
            </a:r>
            <a:br>
              <a:rPr sz="22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Book Antiqua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Book Antiqua" panose="02040602050305030304" pitchFamily="18" charset="0"/>
              </a:rPr>
              <a:t>Актуальні</a:t>
            </a:r>
            <a:r>
              <a:rPr lang="ru-RU" dirty="0">
                <a:latin typeface="Book Antiqua" panose="02040602050305030304" pitchFamily="18" charset="0"/>
              </a:rPr>
              <a:t> </a:t>
            </a:r>
            <a:r>
              <a:rPr lang="ru-RU" dirty="0" err="1">
                <a:latin typeface="Book Antiqua" panose="02040602050305030304" pitchFamily="18" charset="0"/>
              </a:rPr>
              <a:t>питання</a:t>
            </a:r>
            <a:r>
              <a:rPr lang="ru-RU" dirty="0">
                <a:latin typeface="Book Antiqua" panose="02040602050305030304" pitchFamily="18" charset="0"/>
              </a:rPr>
              <a:t> </a:t>
            </a:r>
            <a:r>
              <a:rPr lang="ru-RU" dirty="0" err="1" smtClean="0">
                <a:latin typeface="Book Antiqua" panose="02040602050305030304" pitchFamily="18" charset="0"/>
              </a:rPr>
              <a:t>ревматології</a:t>
            </a:r>
            <a:endParaRPr lang="uk-UA" sz="4000" b="0" strike="noStrike" spc="-1" dirty="0">
              <a:solidFill>
                <a:srgbClr val="FFFFFF"/>
              </a:solidFill>
              <a:latin typeface="Book Antiqua" panose="0204060205030503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467" y="3894667"/>
            <a:ext cx="2760134" cy="24863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248200"/>
            <a:ext cx="4052989" cy="44019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000" b="0" strike="noStrike" spc="-1" dirty="0">
                <a:solidFill>
                  <a:srgbClr val="FFFFFF"/>
                </a:solidFill>
                <a:latin typeface="Book Antiqua" panose="02040602050305030304" pitchFamily="18" charset="0"/>
              </a:rPr>
              <a:t> </a:t>
            </a:r>
            <a:r>
              <a:rPr lang="uk-UA" sz="2000" dirty="0" smtClean="0">
                <a:latin typeface="Book Antiqua" panose="02040602050305030304" pitchFamily="18" charset="0"/>
              </a:rPr>
              <a:t> </a:t>
            </a:r>
            <a:r>
              <a:rPr lang="ru-RU" sz="2000" dirty="0">
                <a:latin typeface="Book Antiqua" panose="02040602050305030304" pitchFamily="18" charset="0"/>
              </a:rPr>
              <a:t>Метою </a:t>
            </a:r>
            <a:r>
              <a:rPr lang="ru-RU" sz="2000" dirty="0" err="1" smtClean="0">
                <a:latin typeface="Book Antiqua" panose="02040602050305030304" pitchFamily="18" charset="0"/>
              </a:rPr>
              <a:t>дисципліни</a:t>
            </a:r>
            <a:r>
              <a:rPr lang="ru-RU" sz="2000" dirty="0" smtClean="0">
                <a:latin typeface="Book Antiqua" panose="02040602050305030304" pitchFamily="18" charset="0"/>
              </a:rPr>
              <a:t> </a:t>
            </a:r>
            <a:r>
              <a:rPr lang="ru-RU" sz="2000" dirty="0">
                <a:latin typeface="Book Antiqua" panose="02040602050305030304" pitchFamily="18" charset="0"/>
              </a:rPr>
              <a:t>«</a:t>
            </a:r>
            <a:r>
              <a:rPr lang="ru-RU" sz="2000" dirty="0" err="1">
                <a:latin typeface="Book Antiqua" panose="02040602050305030304" pitchFamily="18" charset="0"/>
              </a:rPr>
              <a:t>Актуальні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питання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 smtClean="0">
                <a:latin typeface="Book Antiqua" panose="02040602050305030304" pitchFamily="18" charset="0"/>
              </a:rPr>
              <a:t>ревматології</a:t>
            </a:r>
            <a:r>
              <a:rPr lang="ru-RU" sz="2000" dirty="0" smtClean="0">
                <a:latin typeface="Book Antiqua" panose="02040602050305030304" pitchFamily="18" charset="0"/>
              </a:rPr>
              <a:t>» </a:t>
            </a:r>
            <a:r>
              <a:rPr lang="ru-RU" sz="2000" dirty="0">
                <a:latin typeface="Book Antiqua" panose="02040602050305030304" pitchFamily="18" charset="0"/>
              </a:rPr>
              <a:t>є </a:t>
            </a:r>
            <a:r>
              <a:rPr lang="ru-RU" sz="2000" dirty="0" err="1">
                <a:latin typeface="Book Antiqua" panose="02040602050305030304" pitchFamily="18" charset="0"/>
              </a:rPr>
              <a:t>підготовка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фахівців</a:t>
            </a:r>
            <a:r>
              <a:rPr lang="ru-RU" sz="2000" dirty="0">
                <a:latin typeface="Book Antiqua" panose="02040602050305030304" pitchFamily="18" charset="0"/>
              </a:rPr>
              <a:t>, </a:t>
            </a:r>
            <a:r>
              <a:rPr lang="ru-RU" sz="2000" dirty="0" err="1">
                <a:latin typeface="Book Antiqua" panose="02040602050305030304" pitchFamily="18" charset="0"/>
              </a:rPr>
              <a:t>які</a:t>
            </a:r>
            <a:r>
              <a:rPr lang="ru-RU" sz="2000" dirty="0">
                <a:latin typeface="Book Antiqua" panose="02040602050305030304" pitchFamily="18" charset="0"/>
              </a:rPr>
              <a:t> є </a:t>
            </a:r>
            <a:r>
              <a:rPr lang="ru-RU" sz="2000" dirty="0" err="1">
                <a:latin typeface="Book Antiqua" panose="02040602050305030304" pitchFamily="18" charset="0"/>
              </a:rPr>
              <a:t>здатними</a:t>
            </a:r>
            <a:r>
              <a:rPr lang="ru-RU" sz="2000" dirty="0">
                <a:latin typeface="Book Antiqua" panose="02040602050305030304" pitchFamily="18" charset="0"/>
              </a:rPr>
              <a:t> компетентно </a:t>
            </a:r>
            <a:r>
              <a:rPr lang="ru-RU" sz="2000" dirty="0" err="1">
                <a:latin typeface="Book Antiqua" panose="02040602050305030304" pitchFamily="18" charset="0"/>
              </a:rPr>
              <a:t>розв’язувати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комплексні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проблеми</a:t>
            </a:r>
            <a:r>
              <a:rPr lang="ru-RU" sz="2000" dirty="0">
                <a:latin typeface="Book Antiqua" panose="02040602050305030304" pitchFamily="18" charset="0"/>
              </a:rPr>
              <a:t> в </a:t>
            </a:r>
            <a:r>
              <a:rPr lang="ru-RU" sz="2000" dirty="0" err="1">
                <a:latin typeface="Book Antiqua" panose="02040602050305030304" pitchFamily="18" charset="0"/>
              </a:rPr>
              <a:t>галузі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професійної</a:t>
            </a:r>
            <a:r>
              <a:rPr lang="ru-RU" sz="2000" dirty="0">
                <a:latin typeface="Book Antiqua" panose="02040602050305030304" pitchFamily="18" charset="0"/>
              </a:rPr>
              <a:t> та </a:t>
            </a:r>
            <a:r>
              <a:rPr lang="ru-RU" sz="2000" dirty="0" err="1">
                <a:latin typeface="Book Antiqua" panose="02040602050305030304" pitchFamily="18" charset="0"/>
              </a:rPr>
              <a:t>дослідницької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інноваційної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діяльності</a:t>
            </a:r>
            <a:r>
              <a:rPr lang="ru-RU" sz="2000" dirty="0">
                <a:latin typeface="Book Antiqua" panose="02040602050305030304" pitchFamily="18" charset="0"/>
              </a:rPr>
              <a:t> при </a:t>
            </a:r>
            <a:r>
              <a:rPr lang="ru-RU" sz="2000" dirty="0" err="1">
                <a:latin typeface="Book Antiqua" panose="02040602050305030304" pitchFamily="18" charset="0"/>
              </a:rPr>
              <a:t>плануванні</a:t>
            </a:r>
            <a:r>
              <a:rPr lang="ru-RU" sz="2000" dirty="0">
                <a:latin typeface="Book Antiqua" panose="02040602050305030304" pitchFamily="18" charset="0"/>
              </a:rPr>
              <a:t> та </a:t>
            </a:r>
            <a:r>
              <a:rPr lang="ru-RU" sz="2000" dirty="0" err="1">
                <a:latin typeface="Book Antiqua" panose="02040602050305030304" pitchFamily="18" charset="0"/>
              </a:rPr>
              <a:t>виконанні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власних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досліджень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smtClean="0">
                <a:latin typeface="Book Antiqua" panose="02040602050305030304" pitchFamily="18" charset="0"/>
              </a:rPr>
              <a:t>та </a:t>
            </a:r>
            <a:r>
              <a:rPr lang="ru-RU" sz="2000" dirty="0">
                <a:latin typeface="Book Antiqua" panose="02040602050305030304" pitchFamily="18" charset="0"/>
              </a:rPr>
              <a:t>до </a:t>
            </a:r>
            <a:r>
              <a:rPr lang="ru-RU" sz="2000" dirty="0" err="1">
                <a:latin typeface="Book Antiqua" panose="02040602050305030304" pitchFamily="18" charset="0"/>
              </a:rPr>
              <a:t>якісного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виконання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функціональних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обов’язків</a:t>
            </a:r>
            <a:r>
              <a:rPr lang="ru-RU" sz="2000" dirty="0">
                <a:latin typeface="Book Antiqua" panose="02040602050305030304" pitchFamily="18" charset="0"/>
              </a:rPr>
              <a:t>, </a:t>
            </a:r>
            <a:r>
              <a:rPr lang="ru-RU" sz="2000" dirty="0" err="1">
                <a:latin typeface="Book Antiqua" panose="02040602050305030304" pitchFamily="18" charset="0"/>
              </a:rPr>
              <a:t>пов’язаних</a:t>
            </a:r>
            <a:r>
              <a:rPr lang="ru-RU" sz="2000" dirty="0">
                <a:latin typeface="Book Antiqua" panose="02040602050305030304" pitchFamily="18" charset="0"/>
              </a:rPr>
              <a:t> з </a:t>
            </a:r>
            <a:r>
              <a:rPr lang="ru-RU" sz="2000" dirty="0" err="1">
                <a:latin typeface="Book Antiqua" panose="02040602050305030304" pitchFamily="18" charset="0"/>
              </a:rPr>
              <a:t>діагностикою</a:t>
            </a:r>
            <a:r>
              <a:rPr lang="ru-RU" sz="2000" dirty="0">
                <a:latin typeface="Book Antiqua" panose="02040602050305030304" pitchFamily="18" charset="0"/>
              </a:rPr>
              <a:t>, </a:t>
            </a:r>
            <a:r>
              <a:rPr lang="ru-RU" sz="2000" dirty="0" err="1">
                <a:latin typeface="Book Antiqua" panose="02040602050305030304" pitchFamily="18" charset="0"/>
              </a:rPr>
              <a:t>диференційною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діагностикою</a:t>
            </a:r>
            <a:r>
              <a:rPr lang="ru-RU" sz="2000" dirty="0">
                <a:latin typeface="Book Antiqua" panose="02040602050305030304" pitchFamily="18" charset="0"/>
              </a:rPr>
              <a:t> та </a:t>
            </a:r>
            <a:r>
              <a:rPr lang="ru-RU" sz="2000" dirty="0" err="1">
                <a:latin typeface="Book Antiqua" panose="02040602050305030304" pitchFamily="18" charset="0"/>
              </a:rPr>
              <a:t>лікуванням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ревматологічної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патології</a:t>
            </a:r>
            <a:r>
              <a:rPr lang="ru-RU" sz="2000" dirty="0">
                <a:latin typeface="Book Antiqua" panose="02040602050305030304" pitchFamily="18" charset="0"/>
              </a:rPr>
              <a:t>.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733" y="2772791"/>
            <a:ext cx="3296427" cy="208707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8" y="221673"/>
            <a:ext cx="4177681" cy="622992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dirty="0" err="1"/>
              <a:t>Впродовж</a:t>
            </a:r>
            <a:r>
              <a:rPr lang="ru-RU" sz="2000" dirty="0"/>
              <a:t> </a:t>
            </a:r>
            <a:r>
              <a:rPr lang="ru-RU" sz="2000" dirty="0" err="1"/>
              <a:t>останніх</a:t>
            </a:r>
            <a:r>
              <a:rPr lang="ru-RU" sz="2000" dirty="0"/>
              <a:t> </a:t>
            </a:r>
            <a:r>
              <a:rPr lang="ru-RU" sz="2000" dirty="0" err="1"/>
              <a:t>років</a:t>
            </a:r>
            <a:r>
              <a:rPr lang="ru-RU" sz="2000" dirty="0"/>
              <a:t> у </a:t>
            </a:r>
            <a:r>
              <a:rPr lang="ru-RU" sz="2000" dirty="0" err="1"/>
              <a:t>світі</a:t>
            </a:r>
            <a:r>
              <a:rPr lang="ru-RU" sz="2000" dirty="0"/>
              <a:t> </a:t>
            </a:r>
            <a:r>
              <a:rPr lang="ru-RU" sz="2000" dirty="0" err="1"/>
              <a:t>спостерігається</a:t>
            </a:r>
            <a:r>
              <a:rPr lang="ru-RU" sz="2000" dirty="0"/>
              <a:t> </a:t>
            </a:r>
            <a:r>
              <a:rPr lang="ru-RU" sz="2000" dirty="0" err="1"/>
              <a:t>значне</a:t>
            </a:r>
            <a:r>
              <a:rPr lang="ru-RU" sz="2000" dirty="0"/>
              <a:t> </a:t>
            </a:r>
            <a:r>
              <a:rPr lang="ru-RU" sz="2000" dirty="0" err="1"/>
              <a:t>зростання</a:t>
            </a:r>
            <a:r>
              <a:rPr lang="ru-RU" sz="2000" dirty="0"/>
              <a:t> </a:t>
            </a:r>
            <a:r>
              <a:rPr lang="ru-RU" sz="2000" dirty="0" err="1"/>
              <a:t>кількості</a:t>
            </a:r>
            <a:r>
              <a:rPr lang="ru-RU" sz="2000" dirty="0"/>
              <a:t> </a:t>
            </a:r>
            <a:r>
              <a:rPr lang="ru-RU" sz="2000" dirty="0" err="1"/>
              <a:t>ревматологічних</a:t>
            </a:r>
            <a:r>
              <a:rPr lang="ru-RU" sz="2000" dirty="0"/>
              <a:t> хвороб, </a:t>
            </a:r>
            <a:r>
              <a:rPr lang="ru-RU" sz="2000" dirty="0" err="1"/>
              <a:t>які</a:t>
            </a:r>
            <a:r>
              <a:rPr lang="ru-RU" sz="2000" dirty="0"/>
              <a:t> є причиною </a:t>
            </a:r>
            <a:r>
              <a:rPr lang="ru-RU" sz="2000" dirty="0" err="1"/>
              <a:t>збільшення</a:t>
            </a:r>
            <a:r>
              <a:rPr lang="ru-RU" sz="2000" dirty="0"/>
              <a:t> </a:t>
            </a:r>
            <a:r>
              <a:rPr lang="ru-RU" sz="2000" dirty="0" err="1"/>
              <a:t>частоти</a:t>
            </a:r>
            <a:r>
              <a:rPr lang="ru-RU" sz="2000" dirty="0"/>
              <a:t> </a:t>
            </a:r>
            <a:r>
              <a:rPr lang="ru-RU" sz="2000" dirty="0" err="1"/>
              <a:t>інвалідизації</a:t>
            </a:r>
            <a:r>
              <a:rPr lang="ru-RU" sz="2000" dirty="0"/>
              <a:t>, </a:t>
            </a:r>
            <a:r>
              <a:rPr lang="ru-RU" sz="2000" dirty="0" err="1"/>
              <a:t>втрати</a:t>
            </a:r>
            <a:r>
              <a:rPr lang="ru-RU" sz="2000" dirty="0"/>
              <a:t> </a:t>
            </a:r>
            <a:r>
              <a:rPr lang="ru-RU" sz="2000" dirty="0" err="1"/>
              <a:t>працездатності</a:t>
            </a:r>
            <a:r>
              <a:rPr lang="ru-RU" sz="2000" dirty="0"/>
              <a:t> та </a:t>
            </a:r>
            <a:r>
              <a:rPr lang="ru-RU" sz="2000" dirty="0" err="1"/>
              <a:t>значно</a:t>
            </a:r>
            <a:r>
              <a:rPr lang="ru-RU" sz="2000" dirty="0"/>
              <a:t> </a:t>
            </a:r>
            <a:r>
              <a:rPr lang="ru-RU" sz="2000" dirty="0" err="1"/>
              <a:t>погіршують</a:t>
            </a:r>
            <a:r>
              <a:rPr lang="ru-RU" sz="2000" dirty="0"/>
              <a:t> </a:t>
            </a:r>
            <a:r>
              <a:rPr lang="ru-RU" sz="2000" dirty="0" err="1"/>
              <a:t>якість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ru-RU" sz="2000" dirty="0"/>
              <a:t> </a:t>
            </a:r>
            <a:r>
              <a:rPr lang="ru-RU" sz="2000" dirty="0" err="1"/>
              <a:t>пацієнтів</a:t>
            </a:r>
            <a:r>
              <a:rPr lang="ru-RU" sz="2000" dirty="0"/>
              <a:t>. </a:t>
            </a:r>
            <a:r>
              <a:rPr lang="ru-RU" sz="2000" dirty="0" err="1"/>
              <a:t>Своєчасна</a:t>
            </a:r>
            <a:r>
              <a:rPr lang="ru-RU" sz="2000" dirty="0"/>
              <a:t> </a:t>
            </a:r>
            <a:r>
              <a:rPr lang="ru-RU" sz="2000" dirty="0" err="1"/>
              <a:t>діагностика</a:t>
            </a:r>
            <a:r>
              <a:rPr lang="ru-RU" sz="2000" dirty="0"/>
              <a:t> є </a:t>
            </a:r>
            <a:r>
              <a:rPr lang="ru-RU" sz="2000" dirty="0" err="1"/>
              <a:t>запорукою</a:t>
            </a:r>
            <a:r>
              <a:rPr lang="ru-RU" sz="2000" dirty="0"/>
              <a:t> </a:t>
            </a:r>
            <a:r>
              <a:rPr lang="ru-RU" sz="2000" dirty="0" err="1"/>
              <a:t>успішного</a:t>
            </a:r>
            <a:r>
              <a:rPr lang="ru-RU" sz="2000" dirty="0"/>
              <a:t> </a:t>
            </a:r>
            <a:r>
              <a:rPr lang="ru-RU" sz="2000" dirty="0" err="1"/>
              <a:t>лікування</a:t>
            </a:r>
            <a:r>
              <a:rPr lang="ru-RU" sz="2000" dirty="0"/>
              <a:t>, </a:t>
            </a:r>
            <a:r>
              <a:rPr lang="ru-RU" sz="2000" dirty="0" err="1"/>
              <a:t>адже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/>
              <a:t>знань</a:t>
            </a:r>
            <a:r>
              <a:rPr lang="ru-RU" sz="2000" dirty="0"/>
              <a:t> </a:t>
            </a:r>
            <a:r>
              <a:rPr lang="ru-RU" sz="2000" dirty="0" err="1"/>
              <a:t>лікаря</a:t>
            </a:r>
            <a:r>
              <a:rPr lang="ru-RU" sz="2000" dirty="0"/>
              <a:t>, </a:t>
            </a:r>
            <a:r>
              <a:rPr lang="ru-RU" sz="2000" dirty="0" err="1"/>
              <a:t>володіння</a:t>
            </a:r>
            <a:r>
              <a:rPr lang="ru-RU" sz="2000" dirty="0"/>
              <a:t> </a:t>
            </a:r>
            <a:r>
              <a:rPr lang="ru-RU" sz="2000" dirty="0" err="1"/>
              <a:t>практичними</a:t>
            </a:r>
            <a:r>
              <a:rPr lang="ru-RU" sz="2000" dirty="0"/>
              <a:t> </a:t>
            </a:r>
            <a:r>
              <a:rPr lang="ru-RU" sz="2000" dirty="0" err="1"/>
              <a:t>навичками</a:t>
            </a:r>
            <a:r>
              <a:rPr lang="ru-RU" sz="2000" dirty="0"/>
              <a:t>, </a:t>
            </a:r>
            <a:r>
              <a:rPr lang="ru-RU" sz="2000" dirty="0" err="1"/>
              <a:t>ретельності</a:t>
            </a:r>
            <a:r>
              <a:rPr lang="ru-RU" sz="2000" dirty="0"/>
              <a:t> та </a:t>
            </a:r>
            <a:r>
              <a:rPr lang="ru-RU" sz="2000" dirty="0" err="1"/>
              <a:t>точності</a:t>
            </a:r>
            <a:r>
              <a:rPr lang="ru-RU" sz="2000" dirty="0"/>
              <a:t> </a:t>
            </a:r>
            <a:r>
              <a:rPr lang="ru-RU" sz="2000" dirty="0" err="1"/>
              <a:t>дослідження</a:t>
            </a:r>
            <a:r>
              <a:rPr lang="ru-RU" sz="2000" dirty="0"/>
              <a:t> </a:t>
            </a:r>
            <a:r>
              <a:rPr lang="ru-RU" sz="2000" dirty="0" err="1"/>
              <a:t>суглобів</a:t>
            </a:r>
            <a:r>
              <a:rPr lang="ru-RU" sz="2000" dirty="0"/>
              <a:t>, </a:t>
            </a:r>
            <a:r>
              <a:rPr lang="ru-RU" sz="2000" dirty="0" err="1"/>
              <a:t>кістково-мязевої</a:t>
            </a:r>
            <a:r>
              <a:rPr lang="ru-RU" sz="2000" dirty="0"/>
              <a:t> </a:t>
            </a:r>
            <a:r>
              <a:rPr lang="ru-RU" sz="2000" dirty="0" err="1"/>
              <a:t>системи</a:t>
            </a:r>
            <a:r>
              <a:rPr lang="ru-RU" sz="2000" dirty="0"/>
              <a:t> </a:t>
            </a:r>
            <a:r>
              <a:rPr lang="ru-RU" sz="2000" dirty="0" err="1"/>
              <a:t>значною</a:t>
            </a:r>
            <a:r>
              <a:rPr lang="ru-RU" sz="2000" dirty="0"/>
              <a:t> </a:t>
            </a:r>
            <a:r>
              <a:rPr lang="ru-RU" sz="2000" dirty="0" err="1"/>
              <a:t>мірою</a:t>
            </a:r>
            <a:r>
              <a:rPr lang="ru-RU" sz="2000" dirty="0"/>
              <a:t> </a:t>
            </a:r>
            <a:r>
              <a:rPr lang="ru-RU" sz="2000" dirty="0" err="1"/>
              <a:t>залежить</a:t>
            </a:r>
            <a:r>
              <a:rPr lang="ru-RU" sz="2000" dirty="0"/>
              <a:t> </a:t>
            </a:r>
            <a:r>
              <a:rPr lang="ru-RU" sz="2000" dirty="0" err="1"/>
              <a:t>своєчасність</a:t>
            </a:r>
            <a:r>
              <a:rPr lang="ru-RU" sz="2000" dirty="0"/>
              <a:t> та </a:t>
            </a:r>
            <a:r>
              <a:rPr lang="ru-RU" sz="2000" dirty="0" err="1"/>
              <a:t>правильність</a:t>
            </a:r>
            <a:r>
              <a:rPr lang="ru-RU" sz="2000" dirty="0"/>
              <a:t> </a:t>
            </a:r>
            <a:r>
              <a:rPr lang="ru-RU" sz="2000" dirty="0" err="1"/>
              <a:t>встановлення</a:t>
            </a:r>
            <a:r>
              <a:rPr lang="ru-RU" sz="2000" dirty="0"/>
              <a:t> </a:t>
            </a:r>
            <a:r>
              <a:rPr lang="ru-RU" sz="2000" dirty="0" err="1"/>
              <a:t>діагнозу</a:t>
            </a:r>
            <a:r>
              <a:rPr lang="ru-RU" sz="2000" dirty="0"/>
              <a:t>, </a:t>
            </a:r>
            <a:r>
              <a:rPr lang="ru-RU" sz="2000" dirty="0" err="1"/>
              <a:t>ефективність</a:t>
            </a:r>
            <a:r>
              <a:rPr lang="ru-RU" sz="2000" dirty="0"/>
              <a:t> </a:t>
            </a:r>
            <a:r>
              <a:rPr lang="ru-RU" sz="2000" dirty="0" err="1"/>
              <a:t>лікування</a:t>
            </a:r>
            <a:r>
              <a:rPr lang="ru-RU" sz="2000" dirty="0"/>
              <a:t>.</a:t>
            </a:r>
            <a:endParaRPr lang="uk-UA" sz="2000" b="0" strike="noStrike" spc="-1" dirty="0">
              <a:solidFill>
                <a:srgbClr val="FFFFFF"/>
              </a:solidFill>
              <a:latin typeface="Book Antiqua" panose="0204060205030503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535" y="1623960"/>
            <a:ext cx="3095625" cy="31337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/>
          </p:nvPr>
        </p:nvSpPr>
        <p:spPr>
          <a:xfrm>
            <a:off x="699120" y="2048933"/>
            <a:ext cx="3585013" cy="4073947"/>
          </a:xfrm>
        </p:spPr>
        <p:txBody>
          <a:bodyPr>
            <a:normAutofit/>
          </a:bodyPr>
          <a:lstStyle/>
          <a:p>
            <a:r>
              <a:rPr lang="ru-RU" sz="2000" dirty="0" err="1">
                <a:latin typeface="Book Antiqua" panose="02040602050305030304" pitchFamily="18" charset="0"/>
              </a:rPr>
              <a:t>Навчальна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програма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призначена</a:t>
            </a:r>
            <a:r>
              <a:rPr lang="ru-RU" sz="2000" dirty="0">
                <a:latin typeface="Book Antiqua" panose="02040602050305030304" pitchFamily="18" charset="0"/>
              </a:rPr>
              <a:t> для </a:t>
            </a:r>
            <a:r>
              <a:rPr lang="ru-RU" sz="2000" dirty="0" err="1">
                <a:latin typeface="Book Antiqua" panose="02040602050305030304" pitchFamily="18" charset="0"/>
              </a:rPr>
              <a:t>підготовки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лікарів-спеціалістів</a:t>
            </a:r>
            <a:r>
              <a:rPr lang="ru-RU" sz="2000" dirty="0">
                <a:latin typeface="Book Antiqua" panose="02040602050305030304" pitchFamily="18" charset="0"/>
              </a:rPr>
              <a:t> з </a:t>
            </a:r>
            <a:r>
              <a:rPr lang="ru-RU" sz="2000" dirty="0" err="1">
                <a:latin typeface="Book Antiqua" panose="02040602050305030304" pitchFamily="18" charset="0"/>
              </a:rPr>
              <a:t>ревматології</a:t>
            </a:r>
            <a:r>
              <a:rPr lang="ru-RU" sz="2000" dirty="0">
                <a:latin typeface="Book Antiqua" panose="02040602050305030304" pitchFamily="18" charset="0"/>
              </a:rPr>
              <a:t> і є </a:t>
            </a:r>
            <a:r>
              <a:rPr lang="ru-RU" sz="2000" dirty="0" err="1">
                <a:latin typeface="Book Antiqua" panose="02040602050305030304" pitchFamily="18" charset="0"/>
              </a:rPr>
              <a:t>нормативним</a:t>
            </a:r>
            <a:r>
              <a:rPr lang="ru-RU" sz="2000" dirty="0">
                <a:latin typeface="Book Antiqua" panose="02040602050305030304" pitchFamily="18" charset="0"/>
              </a:rPr>
              <a:t> документом, в </a:t>
            </a:r>
            <a:r>
              <a:rPr lang="ru-RU" sz="2000" dirty="0" err="1">
                <a:latin typeface="Book Antiqua" panose="02040602050305030304" pitchFamily="18" charset="0"/>
              </a:rPr>
              <a:t>якому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визначається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зміст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навчання</a:t>
            </a:r>
            <a:r>
              <a:rPr lang="ru-RU" sz="2000" dirty="0">
                <a:latin typeface="Book Antiqua" panose="02040602050305030304" pitchFamily="18" charset="0"/>
              </a:rPr>
              <a:t> на </a:t>
            </a:r>
            <a:r>
              <a:rPr lang="ru-RU" sz="2000" dirty="0" err="1">
                <a:latin typeface="Book Antiqua" panose="02040602050305030304" pitchFamily="18" charset="0"/>
              </a:rPr>
              <a:t>циклі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спеціалізації</a:t>
            </a:r>
            <a:r>
              <a:rPr lang="ru-RU" sz="2000" dirty="0">
                <a:latin typeface="Book Antiqua" panose="02040602050305030304" pitchFamily="18" charset="0"/>
              </a:rPr>
              <a:t>, </a:t>
            </a:r>
            <a:r>
              <a:rPr lang="ru-RU" sz="2000" dirty="0" err="1">
                <a:latin typeface="Book Antiqua" panose="02040602050305030304" pitchFamily="18" charset="0"/>
              </a:rPr>
              <a:t>встановлюються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вимоги</a:t>
            </a:r>
            <a:r>
              <a:rPr lang="ru-RU" sz="2000" dirty="0">
                <a:latin typeface="Book Antiqua" panose="02040602050305030304" pitchFamily="18" charset="0"/>
              </a:rPr>
              <a:t> до </a:t>
            </a:r>
            <a:r>
              <a:rPr lang="ru-RU" sz="2000" dirty="0" err="1">
                <a:latin typeface="Book Antiqua" panose="02040602050305030304" pitchFamily="18" charset="0"/>
              </a:rPr>
              <a:t>обсягу</a:t>
            </a:r>
            <a:r>
              <a:rPr lang="ru-RU" sz="2000" dirty="0">
                <a:latin typeface="Book Antiqua" panose="02040602050305030304" pitchFamily="18" charset="0"/>
              </a:rPr>
              <a:t> та </a:t>
            </a:r>
            <a:r>
              <a:rPr lang="ru-RU" sz="2000" dirty="0" err="1">
                <a:latin typeface="Book Antiqua" panose="02040602050305030304" pitchFamily="18" charset="0"/>
              </a:rPr>
              <a:t>рівня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професійної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підготовки</a:t>
            </a:r>
            <a:r>
              <a:rPr lang="ru-RU" sz="2000" dirty="0">
                <a:latin typeface="Book Antiqua" panose="02040602050305030304" pitchFamily="18" charset="0"/>
              </a:rPr>
              <a:t> </a:t>
            </a:r>
            <a:r>
              <a:rPr lang="ru-RU" sz="2000" dirty="0" err="1">
                <a:latin typeface="Book Antiqua" panose="02040602050305030304" pitchFamily="18" charset="0"/>
              </a:rPr>
              <a:t>фахівця</a:t>
            </a:r>
            <a:r>
              <a:rPr lang="ru-RU" sz="2000" dirty="0">
                <a:latin typeface="Book Antiqua" panose="02040602050305030304" pitchFamily="18" charset="0"/>
              </a:rPr>
              <a:t>. 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74" y="2733355"/>
            <a:ext cx="3832671" cy="26853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699119" y="3768436"/>
            <a:ext cx="7821426" cy="2521528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7500" lnSpcReduction="20000"/>
          </a:bodyPr>
          <a:lstStyle/>
          <a:p>
            <a:pPr algn="r">
              <a:lnSpc>
                <a:spcPct val="100000"/>
              </a:lnSpc>
              <a:spcBef>
                <a:spcPts val="961"/>
              </a:spcBef>
            </a:pPr>
            <a:r>
              <a:rPr lang="ru-RU" sz="5100" dirty="0" err="1">
                <a:latin typeface="Book Antiqua" panose="02040602050305030304" pitchFamily="18" charset="0"/>
              </a:rPr>
              <a:t>Програма</a:t>
            </a:r>
            <a:r>
              <a:rPr lang="ru-RU" sz="5100" dirty="0">
                <a:latin typeface="Book Antiqua" panose="02040602050305030304" pitchFamily="18" charset="0"/>
              </a:rPr>
              <a:t> курсу «</a:t>
            </a:r>
            <a:r>
              <a:rPr lang="ru-RU" sz="5100" dirty="0" err="1">
                <a:latin typeface="Book Antiqua" panose="02040602050305030304" pitchFamily="18" charset="0"/>
              </a:rPr>
              <a:t>Актуальні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питання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ревматології</a:t>
            </a:r>
            <a:r>
              <a:rPr lang="ru-RU" sz="5100" dirty="0">
                <a:latin typeface="Book Antiqua" panose="02040602050305030304" pitchFamily="18" charset="0"/>
              </a:rPr>
              <a:t>» </a:t>
            </a:r>
            <a:r>
              <a:rPr lang="ru-RU" sz="5100" dirty="0" smtClean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передбачає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удосконалення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знань</a:t>
            </a:r>
            <a:r>
              <a:rPr lang="ru-RU" sz="5100" dirty="0">
                <a:latin typeface="Book Antiqua" panose="02040602050305030304" pitchFamily="18" charset="0"/>
              </a:rPr>
              <a:t> з </a:t>
            </a:r>
            <a:r>
              <a:rPr lang="ru-RU" sz="5100" dirty="0" err="1">
                <a:latin typeface="Book Antiqua" panose="02040602050305030304" pitchFamily="18" charset="0"/>
              </a:rPr>
              <a:t>актуальних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питань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теорії</a:t>
            </a:r>
            <a:r>
              <a:rPr lang="ru-RU" sz="5100" dirty="0">
                <a:latin typeface="Book Antiqua" panose="02040602050305030304" pitchFamily="18" charset="0"/>
              </a:rPr>
              <a:t> та практики </a:t>
            </a:r>
            <a:r>
              <a:rPr lang="ru-RU" sz="5100" dirty="0" err="1">
                <a:latin typeface="Book Antiqua" panose="02040602050305030304" pitchFamily="18" charset="0"/>
              </a:rPr>
              <a:t>основних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ревматичних</a:t>
            </a:r>
            <a:r>
              <a:rPr lang="ru-RU" sz="5100" dirty="0">
                <a:latin typeface="Book Antiqua" panose="02040602050305030304" pitchFamily="18" charset="0"/>
              </a:rPr>
              <a:t> хвороб і </a:t>
            </a:r>
            <a:r>
              <a:rPr lang="ru-RU" sz="5100" dirty="0" err="1">
                <a:latin typeface="Book Antiqua" panose="02040602050305030304" pitchFamily="18" charset="0"/>
              </a:rPr>
              <a:t>синдромів</a:t>
            </a:r>
            <a:r>
              <a:rPr lang="ru-RU" sz="5100" dirty="0">
                <a:latin typeface="Book Antiqua" panose="02040602050305030304" pitchFamily="18" charset="0"/>
              </a:rPr>
              <a:t> з метою </a:t>
            </a:r>
            <a:r>
              <a:rPr lang="ru-RU" sz="5100" dirty="0" err="1">
                <a:latin typeface="Book Antiqua" panose="02040602050305030304" pitchFamily="18" charset="0"/>
              </a:rPr>
              <a:t>покращання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лікування</a:t>
            </a:r>
            <a:r>
              <a:rPr lang="ru-RU" sz="5100" dirty="0">
                <a:latin typeface="Book Antiqua" panose="02040602050305030304" pitchFamily="18" charset="0"/>
              </a:rPr>
              <a:t>, </a:t>
            </a:r>
            <a:r>
              <a:rPr lang="ru-RU" sz="5100" dirty="0" err="1">
                <a:latin typeface="Book Antiqua" panose="02040602050305030304" pitchFamily="18" charset="0"/>
              </a:rPr>
              <a:t>профілактики</a:t>
            </a:r>
            <a:r>
              <a:rPr lang="ru-RU" sz="5100" dirty="0">
                <a:latin typeface="Book Antiqua" panose="02040602050305030304" pitchFamily="18" charset="0"/>
              </a:rPr>
              <a:t>, </a:t>
            </a:r>
            <a:r>
              <a:rPr lang="ru-RU" sz="5100" dirty="0" err="1">
                <a:latin typeface="Book Antiqua" panose="02040602050305030304" pitchFamily="18" charset="0"/>
              </a:rPr>
              <a:t>якості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життя</a:t>
            </a:r>
            <a:r>
              <a:rPr lang="ru-RU" sz="5100" dirty="0">
                <a:latin typeface="Book Antiqua" panose="02040602050305030304" pitchFamily="18" charset="0"/>
              </a:rPr>
              <a:t> та </a:t>
            </a:r>
            <a:r>
              <a:rPr lang="ru-RU" sz="5100" dirty="0" err="1">
                <a:latin typeface="Book Antiqua" panose="02040602050305030304" pitchFamily="18" charset="0"/>
              </a:rPr>
              <a:t>здоров’я</a:t>
            </a:r>
            <a:r>
              <a:rPr lang="ru-RU" sz="5100" dirty="0">
                <a:latin typeface="Book Antiqua" panose="02040602050305030304" pitchFamily="18" charset="0"/>
              </a:rPr>
              <a:t> </a:t>
            </a:r>
            <a:r>
              <a:rPr lang="ru-RU" sz="5100" dirty="0" err="1">
                <a:latin typeface="Book Antiqua" panose="02040602050305030304" pitchFamily="18" charset="0"/>
              </a:rPr>
              <a:t>населення</a:t>
            </a:r>
            <a:r>
              <a:rPr lang="ru-RU" sz="5100" dirty="0">
                <a:latin typeface="Book Antiqua" panose="02040602050305030304" pitchFamily="18" charset="0"/>
              </a:rPr>
              <a:t>.</a:t>
            </a:r>
            <a:endParaRPr lang="uk-UA" sz="5100" b="0" strike="noStrike" spc="-1" dirty="0">
              <a:solidFill>
                <a:srgbClr val="FFFFFF"/>
              </a:solidFill>
              <a:latin typeface="Book Antiqua" panose="02040602050305030304" pitchFamily="18" charset="0"/>
            </a:endParaRPr>
          </a:p>
          <a:p>
            <a:pPr indent="0" algn="r">
              <a:lnSpc>
                <a:spcPct val="100000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uk-UA" sz="8000" b="0" strike="noStrike" spc="-1" dirty="0">
                <a:solidFill>
                  <a:srgbClr val="FFFFFF"/>
                </a:solidFill>
                <a:latin typeface="Book Antiqua" panose="02040602050305030304" pitchFamily="18" charset="0"/>
              </a:rPr>
              <a:t>ДЯКУЮ 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852" y="775229"/>
            <a:ext cx="3076575" cy="18192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837" y="643079"/>
            <a:ext cx="2841707" cy="19514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1358</TotalTime>
  <Words>186</Words>
  <Application>Microsoft Office PowerPoint</Application>
  <PresentationFormat>Экран (4:3)</PresentationFormat>
  <Paragraphs>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Актуальні питання ревматології</vt:lpstr>
      <vt:lpstr>мета:</vt:lpstr>
      <vt:lpstr>Презентация PowerPoint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33</cp:revision>
  <dcterms:created xsi:type="dcterms:W3CDTF">2012-11-28T20:51:53Z</dcterms:created>
  <dcterms:modified xsi:type="dcterms:W3CDTF">2023-04-21T16:50:43Z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